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Crimson Pro"/>
      <p:regular r:id="rId17"/>
    </p:embeddedFont>
    <p:embeddedFont>
      <p:font typeface="Crimson Pro"/>
      <p:regular r:id="rId18"/>
    </p:embeddedFont>
    <p:embeddedFont>
      <p:font typeface="Crimson Pro"/>
      <p:regular r:id="rId19"/>
    </p:embeddedFont>
    <p:embeddedFont>
      <p:font typeface="Crimson Pro"/>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38532"/>
            <a:ext cx="7083385" cy="708779"/>
          </a:xfrm>
          <a:prstGeom prst="rect">
            <a:avLst/>
          </a:prstGeom>
          <a:noFill/>
          <a:ln/>
        </p:spPr>
        <p:txBody>
          <a:bodyPr wrap="none" lIns="0" tIns="0" rIns="0" bIns="0" rtlCol="0" anchor="t"/>
          <a:lstStyle/>
          <a:p>
            <a:pPr algn="l"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Introduction to IDEs and Java</a:t>
            </a:r>
            <a:endParaRPr lang="en-US" sz="4450" dirty="0"/>
          </a:p>
        </p:txBody>
      </p:sp>
      <p:sp>
        <p:nvSpPr>
          <p:cNvPr id="4" name="Text 1"/>
          <p:cNvSpPr/>
          <p:nvPr/>
        </p:nvSpPr>
        <p:spPr>
          <a:xfrm>
            <a:off x="6280190" y="3587472"/>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This presentation introduces Integrated Development Environments (IDEs) and Java. We will explore the benefits of using IDEs, popular examples, and key features. Additionally, we will delve into Java's core components, concepts, and advantages.</a:t>
            </a:r>
            <a:endParaRPr lang="en-US" sz="1750" dirty="0"/>
          </a:p>
        </p:txBody>
      </p:sp>
      <p:sp>
        <p:nvSpPr>
          <p:cNvPr id="5" name="Shape 2"/>
          <p:cNvSpPr/>
          <p:nvPr/>
        </p:nvSpPr>
        <p:spPr>
          <a:xfrm>
            <a:off x="6280190" y="5311140"/>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5318760"/>
            <a:ext cx="347663" cy="347663"/>
          </a:xfrm>
          <a:prstGeom prst="rect">
            <a:avLst/>
          </a:prstGeom>
        </p:spPr>
      </p:pic>
      <p:sp>
        <p:nvSpPr>
          <p:cNvPr id="7" name="Text 3"/>
          <p:cNvSpPr/>
          <p:nvPr/>
        </p:nvSpPr>
        <p:spPr>
          <a:xfrm>
            <a:off x="6756440" y="5294233"/>
            <a:ext cx="4103132" cy="396835"/>
          </a:xfrm>
          <a:prstGeom prst="rect">
            <a:avLst/>
          </a:prstGeom>
          <a:noFill/>
          <a:ln/>
        </p:spPr>
        <p:txBody>
          <a:bodyPr wrap="none" lIns="0" tIns="0" rIns="0" bIns="0" rtlCol="0" anchor="t"/>
          <a:lstStyle/>
          <a:p>
            <a:pPr algn="l" indent="0" marL="0">
              <a:lnSpc>
                <a:spcPts val="3100"/>
              </a:lnSpc>
              <a:buNone/>
            </a:pPr>
            <a:r>
              <a:rPr lang="en-US" sz="2200" b="1" dirty="0">
                <a:solidFill>
                  <a:srgbClr val="443728"/>
                </a:solidFill>
                <a:latin typeface="Open Sans Bold" pitchFamily="34" charset="0"/>
                <a:ea typeface="Open Sans Bold" pitchFamily="34" charset="-122"/>
                <a:cs typeface="Open Sans Bold" pitchFamily="34" charset="-120"/>
              </a:rPr>
              <a:t>by Muhammad Qaiser Bashir</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86940"/>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Conclusion</a:t>
            </a:r>
            <a:endParaRPr lang="en-US" sz="4450" dirty="0"/>
          </a:p>
        </p:txBody>
      </p:sp>
      <p:sp>
        <p:nvSpPr>
          <p:cNvPr id="4" name="Shape 1"/>
          <p:cNvSpPr/>
          <p:nvPr/>
        </p:nvSpPr>
        <p:spPr>
          <a:xfrm>
            <a:off x="793790" y="3491032"/>
            <a:ext cx="510302" cy="510302"/>
          </a:xfrm>
          <a:prstGeom prst="roundRect">
            <a:avLst>
              <a:gd name="adj" fmla="val 18669"/>
            </a:avLst>
          </a:prstGeom>
          <a:solidFill>
            <a:srgbClr val="EBE2E0"/>
          </a:solidFill>
          <a:ln w="7620">
            <a:solidFill>
              <a:srgbClr val="D1C8C6"/>
            </a:solidFill>
            <a:prstDash val="solid"/>
          </a:ln>
        </p:spPr>
      </p:sp>
      <p:sp>
        <p:nvSpPr>
          <p:cNvPr id="5" name="Text 2"/>
          <p:cNvSpPr/>
          <p:nvPr/>
        </p:nvSpPr>
        <p:spPr>
          <a:xfrm>
            <a:off x="1530906" y="349103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IDE Enhancement</a:t>
            </a:r>
            <a:endParaRPr lang="en-US" sz="2200" dirty="0"/>
          </a:p>
        </p:txBody>
      </p:sp>
      <p:sp>
        <p:nvSpPr>
          <p:cNvPr id="6" name="Text 3"/>
          <p:cNvSpPr/>
          <p:nvPr/>
        </p:nvSpPr>
        <p:spPr>
          <a:xfrm>
            <a:off x="1530906" y="3981450"/>
            <a:ext cx="2927747" cy="725805"/>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IDEs significantly enhance developer productivity.</a:t>
            </a:r>
            <a:endParaRPr lang="en-US" sz="1750" dirty="0"/>
          </a:p>
        </p:txBody>
      </p:sp>
      <p:sp>
        <p:nvSpPr>
          <p:cNvPr id="7" name="Shape 4"/>
          <p:cNvSpPr/>
          <p:nvPr/>
        </p:nvSpPr>
        <p:spPr>
          <a:xfrm>
            <a:off x="4685467" y="3491032"/>
            <a:ext cx="510302" cy="510302"/>
          </a:xfrm>
          <a:prstGeom prst="roundRect">
            <a:avLst>
              <a:gd name="adj" fmla="val 18669"/>
            </a:avLst>
          </a:prstGeom>
          <a:solidFill>
            <a:srgbClr val="EBE2E0"/>
          </a:solidFill>
          <a:ln w="7620">
            <a:solidFill>
              <a:srgbClr val="D1C8C6"/>
            </a:solidFill>
            <a:prstDash val="solid"/>
          </a:ln>
        </p:spPr>
      </p:sp>
      <p:sp>
        <p:nvSpPr>
          <p:cNvPr id="8" name="Text 5"/>
          <p:cNvSpPr/>
          <p:nvPr/>
        </p:nvSpPr>
        <p:spPr>
          <a:xfrm>
            <a:off x="5422583" y="349103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Java Versatility</a:t>
            </a:r>
            <a:endParaRPr lang="en-US" sz="2200" dirty="0"/>
          </a:p>
        </p:txBody>
      </p:sp>
      <p:sp>
        <p:nvSpPr>
          <p:cNvPr id="9" name="Text 6"/>
          <p:cNvSpPr/>
          <p:nvPr/>
        </p:nvSpPr>
        <p:spPr>
          <a:xfrm>
            <a:off x="5422583" y="3981450"/>
            <a:ext cx="2927747" cy="725805"/>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Java's independence makes it a popular choice.</a:t>
            </a:r>
            <a:endParaRPr lang="en-US" sz="1750" dirty="0"/>
          </a:p>
        </p:txBody>
      </p:sp>
      <p:sp>
        <p:nvSpPr>
          <p:cNvPr id="10" name="Shape 7"/>
          <p:cNvSpPr/>
          <p:nvPr/>
        </p:nvSpPr>
        <p:spPr>
          <a:xfrm>
            <a:off x="793790" y="5189220"/>
            <a:ext cx="510302" cy="510302"/>
          </a:xfrm>
          <a:prstGeom prst="roundRect">
            <a:avLst>
              <a:gd name="adj" fmla="val 18669"/>
            </a:avLst>
          </a:prstGeom>
          <a:solidFill>
            <a:srgbClr val="EBE2E0"/>
          </a:solidFill>
          <a:ln w="7620">
            <a:solidFill>
              <a:srgbClr val="D1C8C6"/>
            </a:solidFill>
            <a:prstDash val="solid"/>
          </a:ln>
        </p:spPr>
      </p:sp>
      <p:sp>
        <p:nvSpPr>
          <p:cNvPr id="11" name="Text 8"/>
          <p:cNvSpPr/>
          <p:nvPr/>
        </p:nvSpPr>
        <p:spPr>
          <a:xfrm>
            <a:off x="1530906" y="518922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Efficient Environment</a:t>
            </a:r>
            <a:endParaRPr lang="en-US" sz="2200" dirty="0"/>
          </a:p>
        </p:txBody>
      </p:sp>
      <p:sp>
        <p:nvSpPr>
          <p:cNvPr id="12" name="Text 9"/>
          <p:cNvSpPr/>
          <p:nvPr/>
        </p:nvSpPr>
        <p:spPr>
          <a:xfrm>
            <a:off x="1530906" y="5679638"/>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Combines Java with an IDE for productivity.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21048"/>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What is an IDE?</a:t>
            </a:r>
            <a:endParaRPr lang="en-US" sz="4450" dirty="0"/>
          </a:p>
        </p:txBody>
      </p:sp>
      <p:sp>
        <p:nvSpPr>
          <p:cNvPr id="4" name="Shape 1"/>
          <p:cNvSpPr/>
          <p:nvPr/>
        </p:nvSpPr>
        <p:spPr>
          <a:xfrm>
            <a:off x="793790" y="4669988"/>
            <a:ext cx="4196358" cy="2773799"/>
          </a:xfrm>
          <a:prstGeom prst="roundRect">
            <a:avLst>
              <a:gd name="adj" fmla="val 3435"/>
            </a:avLst>
          </a:prstGeom>
          <a:solidFill>
            <a:srgbClr val="EBE2E0"/>
          </a:solidFill>
          <a:ln w="7620">
            <a:solidFill>
              <a:srgbClr val="D1C8C6"/>
            </a:solidFill>
            <a:prstDash val="solid"/>
          </a:ln>
        </p:spPr>
      </p:sp>
      <p:sp>
        <p:nvSpPr>
          <p:cNvPr id="5" name="Text 2"/>
          <p:cNvSpPr/>
          <p:nvPr/>
        </p:nvSpPr>
        <p:spPr>
          <a:xfrm>
            <a:off x="1028224" y="490442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Definition</a:t>
            </a:r>
            <a:endParaRPr lang="en-US" sz="2200" dirty="0"/>
          </a:p>
        </p:txBody>
      </p:sp>
      <p:sp>
        <p:nvSpPr>
          <p:cNvPr id="6" name="Text 3"/>
          <p:cNvSpPr/>
          <p:nvPr/>
        </p:nvSpPr>
        <p:spPr>
          <a:xfrm>
            <a:off x="1028224" y="5394841"/>
            <a:ext cx="3727490" cy="1814513"/>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An Integrated Development Environment (IDE) provides comprehensive facilities to computer programmers for software development.</a:t>
            </a:r>
            <a:endParaRPr lang="en-US" sz="1750" dirty="0"/>
          </a:p>
        </p:txBody>
      </p:sp>
      <p:sp>
        <p:nvSpPr>
          <p:cNvPr id="7" name="Shape 4"/>
          <p:cNvSpPr/>
          <p:nvPr/>
        </p:nvSpPr>
        <p:spPr>
          <a:xfrm>
            <a:off x="5216962" y="4669988"/>
            <a:ext cx="4196358" cy="2773799"/>
          </a:xfrm>
          <a:prstGeom prst="roundRect">
            <a:avLst>
              <a:gd name="adj" fmla="val 3435"/>
            </a:avLst>
          </a:prstGeom>
          <a:solidFill>
            <a:srgbClr val="EBE2E0"/>
          </a:solidFill>
          <a:ln w="7620">
            <a:solidFill>
              <a:srgbClr val="D1C8C6"/>
            </a:solidFill>
            <a:prstDash val="solid"/>
          </a:ln>
        </p:spPr>
      </p:sp>
      <p:sp>
        <p:nvSpPr>
          <p:cNvPr id="8" name="Text 5"/>
          <p:cNvSpPr/>
          <p:nvPr/>
        </p:nvSpPr>
        <p:spPr>
          <a:xfrm>
            <a:off x="5451396" y="490442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Key Components</a:t>
            </a:r>
            <a:endParaRPr lang="en-US" sz="2200" dirty="0"/>
          </a:p>
        </p:txBody>
      </p:sp>
      <p:sp>
        <p:nvSpPr>
          <p:cNvPr id="9" name="Text 6"/>
          <p:cNvSpPr/>
          <p:nvPr/>
        </p:nvSpPr>
        <p:spPr>
          <a:xfrm>
            <a:off x="5451396" y="5394841"/>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An IDE combines a source code editor, build automation tools, and a debugger into a single application.</a:t>
            </a:r>
            <a:endParaRPr lang="en-US" sz="1750" dirty="0"/>
          </a:p>
        </p:txBody>
      </p:sp>
      <p:sp>
        <p:nvSpPr>
          <p:cNvPr id="10" name="Shape 7"/>
          <p:cNvSpPr/>
          <p:nvPr/>
        </p:nvSpPr>
        <p:spPr>
          <a:xfrm>
            <a:off x="9640133" y="4669988"/>
            <a:ext cx="4196358" cy="2773799"/>
          </a:xfrm>
          <a:prstGeom prst="roundRect">
            <a:avLst>
              <a:gd name="adj" fmla="val 3435"/>
            </a:avLst>
          </a:prstGeom>
          <a:solidFill>
            <a:srgbClr val="EBE2E0"/>
          </a:solidFill>
          <a:ln w="7620">
            <a:solidFill>
              <a:srgbClr val="D1C8C6"/>
            </a:solidFill>
            <a:prstDash val="solid"/>
          </a:ln>
        </p:spPr>
      </p:sp>
      <p:sp>
        <p:nvSpPr>
          <p:cNvPr id="11" name="Text 8"/>
          <p:cNvSpPr/>
          <p:nvPr/>
        </p:nvSpPr>
        <p:spPr>
          <a:xfrm>
            <a:off x="9874568" y="490442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Goal</a:t>
            </a:r>
            <a:endParaRPr lang="en-US" sz="2200" dirty="0"/>
          </a:p>
        </p:txBody>
      </p:sp>
      <p:sp>
        <p:nvSpPr>
          <p:cNvPr id="12" name="Text 9"/>
          <p:cNvSpPr/>
          <p:nvPr/>
        </p:nvSpPr>
        <p:spPr>
          <a:xfrm>
            <a:off x="9874568" y="5394841"/>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IDEs aim to increase developer productivity through a unified interface.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95682"/>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Popular IDE Examples</a:t>
            </a:r>
            <a:endParaRPr lang="en-US" sz="4450" dirty="0"/>
          </a:p>
        </p:txBody>
      </p:sp>
      <p:pic>
        <p:nvPicPr>
          <p:cNvPr id="4" name="Image 1" descr="preencoded.png">    </p:cNvPr>
          <p:cNvPicPr>
            <a:picLocks noChangeAspect="1"/>
          </p:cNvPicPr>
          <p:nvPr/>
        </p:nvPicPr>
        <p:blipFill>
          <a:blip r:embed="rId2"/>
          <a:stretch>
            <a:fillRect/>
          </a:stretch>
        </p:blipFill>
        <p:spPr>
          <a:xfrm>
            <a:off x="793790" y="1744623"/>
            <a:ext cx="566976" cy="566976"/>
          </a:xfrm>
          <a:prstGeom prst="rect">
            <a:avLst/>
          </a:prstGeom>
        </p:spPr>
      </p:pic>
      <p:sp>
        <p:nvSpPr>
          <p:cNvPr id="5" name="Text 1"/>
          <p:cNvSpPr/>
          <p:nvPr/>
        </p:nvSpPr>
        <p:spPr>
          <a:xfrm>
            <a:off x="793790" y="2538413"/>
            <a:ext cx="2291953"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Eclipse</a:t>
            </a:r>
            <a:endParaRPr lang="en-US" sz="2200" dirty="0"/>
          </a:p>
        </p:txBody>
      </p:sp>
      <p:sp>
        <p:nvSpPr>
          <p:cNvPr id="6" name="Text 2"/>
          <p:cNvSpPr/>
          <p:nvPr/>
        </p:nvSpPr>
        <p:spPr>
          <a:xfrm>
            <a:off x="793790" y="3028831"/>
            <a:ext cx="2291953" cy="1088708"/>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Open-source, extensible, supports multiple languages.</a:t>
            </a:r>
            <a:endParaRPr lang="en-US" sz="1750" dirty="0"/>
          </a:p>
        </p:txBody>
      </p:sp>
      <p:pic>
        <p:nvPicPr>
          <p:cNvPr id="7" name="Image 2" descr="preencoded.png">    </p:cNvPr>
          <p:cNvPicPr>
            <a:picLocks noChangeAspect="1"/>
          </p:cNvPicPr>
          <p:nvPr/>
        </p:nvPicPr>
        <p:blipFill>
          <a:blip r:embed="rId3"/>
          <a:stretch>
            <a:fillRect/>
          </a:stretch>
        </p:blipFill>
        <p:spPr>
          <a:xfrm>
            <a:off x="3425904" y="1744623"/>
            <a:ext cx="566976" cy="566976"/>
          </a:xfrm>
          <a:prstGeom prst="rect">
            <a:avLst/>
          </a:prstGeom>
        </p:spPr>
      </p:pic>
      <p:sp>
        <p:nvSpPr>
          <p:cNvPr id="8" name="Text 3"/>
          <p:cNvSpPr/>
          <p:nvPr/>
        </p:nvSpPr>
        <p:spPr>
          <a:xfrm>
            <a:off x="3425904" y="2538413"/>
            <a:ext cx="2292072"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IntelliJ IDEA</a:t>
            </a:r>
            <a:endParaRPr lang="en-US" sz="2200" dirty="0"/>
          </a:p>
        </p:txBody>
      </p:sp>
      <p:sp>
        <p:nvSpPr>
          <p:cNvPr id="9" name="Text 4"/>
          <p:cNvSpPr/>
          <p:nvPr/>
        </p:nvSpPr>
        <p:spPr>
          <a:xfrm>
            <a:off x="3425904" y="3028831"/>
            <a:ext cx="2292072" cy="1451610"/>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Commercial, productivity-focused with smart code completion.</a:t>
            </a:r>
            <a:endParaRPr lang="en-US" sz="1750" dirty="0"/>
          </a:p>
        </p:txBody>
      </p:sp>
      <p:pic>
        <p:nvPicPr>
          <p:cNvPr id="10" name="Image 3" descr="preencoded.png">    </p:cNvPr>
          <p:cNvPicPr>
            <a:picLocks noChangeAspect="1"/>
          </p:cNvPicPr>
          <p:nvPr/>
        </p:nvPicPr>
        <p:blipFill>
          <a:blip r:embed="rId4"/>
          <a:stretch>
            <a:fillRect/>
          </a:stretch>
        </p:blipFill>
        <p:spPr>
          <a:xfrm>
            <a:off x="6058138" y="1744623"/>
            <a:ext cx="566976" cy="566976"/>
          </a:xfrm>
          <a:prstGeom prst="rect">
            <a:avLst/>
          </a:prstGeom>
        </p:spPr>
      </p:pic>
      <p:sp>
        <p:nvSpPr>
          <p:cNvPr id="11" name="Text 5"/>
          <p:cNvSpPr/>
          <p:nvPr/>
        </p:nvSpPr>
        <p:spPr>
          <a:xfrm>
            <a:off x="6058138" y="2538413"/>
            <a:ext cx="2291953"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Visual Studio</a:t>
            </a:r>
            <a:endParaRPr lang="en-US" sz="2200" dirty="0"/>
          </a:p>
        </p:txBody>
      </p:sp>
      <p:sp>
        <p:nvSpPr>
          <p:cNvPr id="12" name="Text 6"/>
          <p:cNvSpPr/>
          <p:nvPr/>
        </p:nvSpPr>
        <p:spPr>
          <a:xfrm>
            <a:off x="6058138" y="3028831"/>
            <a:ext cx="2291953" cy="1088708"/>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Microsoft's IDE, supports C#, Python, JavaScript, and more.</a:t>
            </a:r>
            <a:endParaRPr lang="en-US" sz="1750" dirty="0"/>
          </a:p>
        </p:txBody>
      </p:sp>
      <p:pic>
        <p:nvPicPr>
          <p:cNvPr id="13" name="Image 4" descr="preencoded.png">    </p:cNvPr>
          <p:cNvPicPr>
            <a:picLocks noChangeAspect="1"/>
          </p:cNvPicPr>
          <p:nvPr/>
        </p:nvPicPr>
        <p:blipFill>
          <a:blip r:embed="rId5"/>
          <a:stretch>
            <a:fillRect/>
          </a:stretch>
        </p:blipFill>
        <p:spPr>
          <a:xfrm>
            <a:off x="793790" y="5160883"/>
            <a:ext cx="566976" cy="566976"/>
          </a:xfrm>
          <a:prstGeom prst="rect">
            <a:avLst/>
          </a:prstGeom>
        </p:spPr>
      </p:pic>
      <p:sp>
        <p:nvSpPr>
          <p:cNvPr id="14" name="Text 7"/>
          <p:cNvSpPr/>
          <p:nvPr/>
        </p:nvSpPr>
        <p:spPr>
          <a:xfrm>
            <a:off x="793790" y="5954673"/>
            <a:ext cx="2291953"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NetBeans</a:t>
            </a:r>
            <a:endParaRPr lang="en-US" sz="2200" dirty="0"/>
          </a:p>
        </p:txBody>
      </p:sp>
      <p:sp>
        <p:nvSpPr>
          <p:cNvPr id="15" name="Text 8"/>
          <p:cNvSpPr/>
          <p:nvPr/>
        </p:nvSpPr>
        <p:spPr>
          <a:xfrm>
            <a:off x="793790" y="6445091"/>
            <a:ext cx="2291953" cy="1088708"/>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Open-source, supports Java SE/EE, HTML5, PHP, C/C++.</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11899"/>
          </a:xfrm>
          <a:prstGeom prst="rect">
            <a:avLst/>
          </a:prstGeom>
        </p:spPr>
      </p:pic>
      <p:sp>
        <p:nvSpPr>
          <p:cNvPr id="3" name="Text 0"/>
          <p:cNvSpPr/>
          <p:nvPr/>
        </p:nvSpPr>
        <p:spPr>
          <a:xfrm>
            <a:off x="787241" y="3430429"/>
            <a:ext cx="5623798" cy="702826"/>
          </a:xfrm>
          <a:prstGeom prst="rect">
            <a:avLst/>
          </a:prstGeom>
          <a:noFill/>
          <a:ln/>
        </p:spPr>
        <p:txBody>
          <a:bodyPr wrap="none" lIns="0" tIns="0" rIns="0" bIns="0" rtlCol="0" anchor="t"/>
          <a:lstStyle/>
          <a:p>
            <a:pPr algn="l" indent="0" marL="0">
              <a:lnSpc>
                <a:spcPts val="5500"/>
              </a:lnSpc>
              <a:buNone/>
            </a:pPr>
            <a:r>
              <a:rPr lang="en-US" sz="4400" b="1" dirty="0">
                <a:solidFill>
                  <a:srgbClr val="443728"/>
                </a:solidFill>
                <a:latin typeface="Crimson Pro Bold" pitchFamily="34" charset="0"/>
                <a:ea typeface="Crimson Pro Bold" pitchFamily="34" charset="-122"/>
                <a:cs typeface="Crimson Pro Bold" pitchFamily="34" charset="-120"/>
              </a:rPr>
              <a:t>Key Features of IDEs</a:t>
            </a:r>
            <a:endParaRPr lang="en-US" sz="4400" dirty="0"/>
          </a:p>
        </p:txBody>
      </p:sp>
      <p:sp>
        <p:nvSpPr>
          <p:cNvPr id="4" name="Shape 1"/>
          <p:cNvSpPr/>
          <p:nvPr/>
        </p:nvSpPr>
        <p:spPr>
          <a:xfrm>
            <a:off x="787241" y="4723686"/>
            <a:ext cx="506135" cy="506135"/>
          </a:xfrm>
          <a:prstGeom prst="roundRect">
            <a:avLst>
              <a:gd name="adj" fmla="val 18667"/>
            </a:avLst>
          </a:prstGeom>
          <a:solidFill>
            <a:srgbClr val="EBE2E0"/>
          </a:solidFill>
          <a:ln w="7620">
            <a:solidFill>
              <a:srgbClr val="D1C8C6"/>
            </a:solidFill>
            <a:prstDash val="solid"/>
          </a:ln>
        </p:spPr>
      </p:sp>
      <p:pic>
        <p:nvPicPr>
          <p:cNvPr id="5" name="Image 1" descr="preencoded.png">    </p:cNvPr>
          <p:cNvPicPr>
            <a:picLocks noChangeAspect="1"/>
          </p:cNvPicPr>
          <p:nvPr/>
        </p:nvPicPr>
        <p:blipFill>
          <a:blip r:embed="rId2"/>
          <a:stretch>
            <a:fillRect/>
          </a:stretch>
        </p:blipFill>
        <p:spPr>
          <a:xfrm>
            <a:off x="871538" y="4765834"/>
            <a:ext cx="337423" cy="421719"/>
          </a:xfrm>
          <a:prstGeom prst="rect">
            <a:avLst/>
          </a:prstGeom>
        </p:spPr>
      </p:pic>
      <p:sp>
        <p:nvSpPr>
          <p:cNvPr id="6" name="Text 2"/>
          <p:cNvSpPr/>
          <p:nvPr/>
        </p:nvSpPr>
        <p:spPr>
          <a:xfrm>
            <a:off x="1518285" y="4723686"/>
            <a:ext cx="3739039" cy="351472"/>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Code Completion (IntelliSense)</a:t>
            </a:r>
            <a:endParaRPr lang="en-US" sz="2200" dirty="0"/>
          </a:p>
        </p:txBody>
      </p:sp>
      <p:sp>
        <p:nvSpPr>
          <p:cNvPr id="7" name="Text 3"/>
          <p:cNvSpPr/>
          <p:nvPr/>
        </p:nvSpPr>
        <p:spPr>
          <a:xfrm>
            <a:off x="1518285" y="5210056"/>
            <a:ext cx="5684520" cy="359807"/>
          </a:xfrm>
          <a:prstGeom prst="rect">
            <a:avLst/>
          </a:prstGeom>
          <a:noFill/>
          <a:ln/>
        </p:spPr>
        <p:txBody>
          <a:bodyPr wrap="none" lIns="0" tIns="0" rIns="0" bIns="0" rtlCol="0" anchor="t"/>
          <a:lstStyle/>
          <a:p>
            <a:pPr algn="l" indent="0" marL="0">
              <a:lnSpc>
                <a:spcPts val="2800"/>
              </a:lnSpc>
              <a:buNone/>
            </a:pPr>
            <a:r>
              <a:rPr lang="en-US" sz="1750" dirty="0">
                <a:solidFill>
                  <a:srgbClr val="443728"/>
                </a:solidFill>
                <a:latin typeface="Open Sans" pitchFamily="34" charset="0"/>
                <a:ea typeface="Open Sans" pitchFamily="34" charset="-122"/>
                <a:cs typeface="Open Sans" pitchFamily="34" charset="-120"/>
              </a:rPr>
              <a:t>Suggests code snippets, reducing typing errors.</a:t>
            </a:r>
            <a:endParaRPr lang="en-US" sz="1750" dirty="0"/>
          </a:p>
        </p:txBody>
      </p:sp>
      <p:sp>
        <p:nvSpPr>
          <p:cNvPr id="8" name="Shape 4"/>
          <p:cNvSpPr/>
          <p:nvPr/>
        </p:nvSpPr>
        <p:spPr>
          <a:xfrm>
            <a:off x="7427714" y="4723686"/>
            <a:ext cx="506135" cy="506135"/>
          </a:xfrm>
          <a:prstGeom prst="roundRect">
            <a:avLst>
              <a:gd name="adj" fmla="val 18667"/>
            </a:avLst>
          </a:prstGeom>
          <a:solidFill>
            <a:srgbClr val="EBE2E0"/>
          </a:solidFill>
          <a:ln w="7620">
            <a:solidFill>
              <a:srgbClr val="D1C8C6"/>
            </a:solidFill>
            <a:prstDash val="solid"/>
          </a:ln>
        </p:spPr>
      </p:sp>
      <p:pic>
        <p:nvPicPr>
          <p:cNvPr id="9" name="Image 2" descr="preencoded.png">    </p:cNvPr>
          <p:cNvPicPr>
            <a:picLocks noChangeAspect="1"/>
          </p:cNvPicPr>
          <p:nvPr/>
        </p:nvPicPr>
        <p:blipFill>
          <a:blip r:embed="rId3"/>
          <a:stretch>
            <a:fillRect/>
          </a:stretch>
        </p:blipFill>
        <p:spPr>
          <a:xfrm>
            <a:off x="7512010" y="4765834"/>
            <a:ext cx="337423" cy="421719"/>
          </a:xfrm>
          <a:prstGeom prst="rect">
            <a:avLst/>
          </a:prstGeom>
        </p:spPr>
      </p:pic>
      <p:sp>
        <p:nvSpPr>
          <p:cNvPr id="10" name="Text 5"/>
          <p:cNvSpPr/>
          <p:nvPr/>
        </p:nvSpPr>
        <p:spPr>
          <a:xfrm>
            <a:off x="8158758" y="4723686"/>
            <a:ext cx="2811899" cy="351472"/>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Syntax Highlighting</a:t>
            </a:r>
            <a:endParaRPr lang="en-US" sz="2200" dirty="0"/>
          </a:p>
        </p:txBody>
      </p:sp>
      <p:sp>
        <p:nvSpPr>
          <p:cNvPr id="11" name="Text 6"/>
          <p:cNvSpPr/>
          <p:nvPr/>
        </p:nvSpPr>
        <p:spPr>
          <a:xfrm>
            <a:off x="8158758" y="5210056"/>
            <a:ext cx="5684520" cy="719614"/>
          </a:xfrm>
          <a:prstGeom prst="rect">
            <a:avLst/>
          </a:prstGeom>
          <a:noFill/>
          <a:ln/>
        </p:spPr>
        <p:txBody>
          <a:bodyPr wrap="square" lIns="0" tIns="0" rIns="0" bIns="0" rtlCol="0" anchor="t"/>
          <a:lstStyle/>
          <a:p>
            <a:pPr algn="l" indent="0" marL="0">
              <a:lnSpc>
                <a:spcPts val="2800"/>
              </a:lnSpc>
              <a:buNone/>
            </a:pPr>
            <a:r>
              <a:rPr lang="en-US" sz="1750" dirty="0">
                <a:solidFill>
                  <a:srgbClr val="443728"/>
                </a:solidFill>
                <a:latin typeface="Open Sans" pitchFamily="34" charset="0"/>
                <a:ea typeface="Open Sans" pitchFamily="34" charset="-122"/>
                <a:cs typeface="Open Sans" pitchFamily="34" charset="-120"/>
              </a:rPr>
              <a:t>Uses colors to differentiate code elements, improving readability.</a:t>
            </a:r>
            <a:endParaRPr lang="en-US" sz="1750" dirty="0"/>
          </a:p>
        </p:txBody>
      </p:sp>
      <p:sp>
        <p:nvSpPr>
          <p:cNvPr id="12" name="Shape 7"/>
          <p:cNvSpPr/>
          <p:nvPr/>
        </p:nvSpPr>
        <p:spPr>
          <a:xfrm>
            <a:off x="787241" y="6407587"/>
            <a:ext cx="506135" cy="506135"/>
          </a:xfrm>
          <a:prstGeom prst="roundRect">
            <a:avLst>
              <a:gd name="adj" fmla="val 18667"/>
            </a:avLst>
          </a:prstGeom>
          <a:solidFill>
            <a:srgbClr val="EBE2E0"/>
          </a:solidFill>
          <a:ln w="7620">
            <a:solidFill>
              <a:srgbClr val="D1C8C6"/>
            </a:solidFill>
            <a:prstDash val="solid"/>
          </a:ln>
        </p:spPr>
      </p:sp>
      <p:pic>
        <p:nvPicPr>
          <p:cNvPr id="13" name="Image 3" descr="preencoded.png">    </p:cNvPr>
          <p:cNvPicPr>
            <a:picLocks noChangeAspect="1"/>
          </p:cNvPicPr>
          <p:nvPr/>
        </p:nvPicPr>
        <p:blipFill>
          <a:blip r:embed="rId4"/>
          <a:stretch>
            <a:fillRect/>
          </a:stretch>
        </p:blipFill>
        <p:spPr>
          <a:xfrm>
            <a:off x="871538" y="6449735"/>
            <a:ext cx="337423" cy="421719"/>
          </a:xfrm>
          <a:prstGeom prst="rect">
            <a:avLst/>
          </a:prstGeom>
        </p:spPr>
      </p:pic>
      <p:sp>
        <p:nvSpPr>
          <p:cNvPr id="14" name="Text 8"/>
          <p:cNvSpPr/>
          <p:nvPr/>
        </p:nvSpPr>
        <p:spPr>
          <a:xfrm>
            <a:off x="1518285" y="6407587"/>
            <a:ext cx="2811899" cy="351472"/>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Debugging Tools</a:t>
            </a:r>
            <a:endParaRPr lang="en-US" sz="2200" dirty="0"/>
          </a:p>
        </p:txBody>
      </p:sp>
      <p:sp>
        <p:nvSpPr>
          <p:cNvPr id="15" name="Text 9"/>
          <p:cNvSpPr/>
          <p:nvPr/>
        </p:nvSpPr>
        <p:spPr>
          <a:xfrm>
            <a:off x="1518285" y="6893957"/>
            <a:ext cx="5684520" cy="719614"/>
          </a:xfrm>
          <a:prstGeom prst="rect">
            <a:avLst/>
          </a:prstGeom>
          <a:noFill/>
          <a:ln/>
        </p:spPr>
        <p:txBody>
          <a:bodyPr wrap="square" lIns="0" tIns="0" rIns="0" bIns="0" rtlCol="0" anchor="t"/>
          <a:lstStyle/>
          <a:p>
            <a:pPr algn="l" indent="0" marL="0">
              <a:lnSpc>
                <a:spcPts val="2800"/>
              </a:lnSpc>
              <a:buNone/>
            </a:pPr>
            <a:r>
              <a:rPr lang="en-US" sz="1750" dirty="0">
                <a:solidFill>
                  <a:srgbClr val="443728"/>
                </a:solidFill>
                <a:latin typeface="Open Sans" pitchFamily="34" charset="0"/>
                <a:ea typeface="Open Sans" pitchFamily="34" charset="-122"/>
                <a:cs typeface="Open Sans" pitchFamily="34" charset="-120"/>
              </a:rPr>
              <a:t>Helps identify and fix errors using breakpoints and variable inspection.</a:t>
            </a:r>
            <a:endParaRPr lang="en-US" sz="1750" dirty="0"/>
          </a:p>
        </p:txBody>
      </p:sp>
      <p:sp>
        <p:nvSpPr>
          <p:cNvPr id="16" name="Shape 10"/>
          <p:cNvSpPr/>
          <p:nvPr/>
        </p:nvSpPr>
        <p:spPr>
          <a:xfrm>
            <a:off x="7427714" y="6407587"/>
            <a:ext cx="506135" cy="506135"/>
          </a:xfrm>
          <a:prstGeom prst="roundRect">
            <a:avLst>
              <a:gd name="adj" fmla="val 18667"/>
            </a:avLst>
          </a:prstGeom>
          <a:solidFill>
            <a:srgbClr val="EBE2E0"/>
          </a:solidFill>
          <a:ln w="7620">
            <a:solidFill>
              <a:srgbClr val="D1C8C6"/>
            </a:solidFill>
            <a:prstDash val="solid"/>
          </a:ln>
        </p:spPr>
      </p:sp>
      <p:pic>
        <p:nvPicPr>
          <p:cNvPr id="17" name="Image 4" descr="preencoded.png">    </p:cNvPr>
          <p:cNvPicPr>
            <a:picLocks noChangeAspect="1"/>
          </p:cNvPicPr>
          <p:nvPr/>
        </p:nvPicPr>
        <p:blipFill>
          <a:blip r:embed="rId5"/>
          <a:stretch>
            <a:fillRect/>
          </a:stretch>
        </p:blipFill>
        <p:spPr>
          <a:xfrm>
            <a:off x="7512010" y="6449735"/>
            <a:ext cx="337423" cy="421719"/>
          </a:xfrm>
          <a:prstGeom prst="rect">
            <a:avLst/>
          </a:prstGeom>
        </p:spPr>
      </p:pic>
      <p:sp>
        <p:nvSpPr>
          <p:cNvPr id="18" name="Text 11"/>
          <p:cNvSpPr/>
          <p:nvPr/>
        </p:nvSpPr>
        <p:spPr>
          <a:xfrm>
            <a:off x="8158758" y="6407587"/>
            <a:ext cx="2811899" cy="351472"/>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Refactoring</a:t>
            </a:r>
            <a:endParaRPr lang="en-US" sz="2200" dirty="0"/>
          </a:p>
        </p:txBody>
      </p:sp>
      <p:sp>
        <p:nvSpPr>
          <p:cNvPr id="19" name="Text 12"/>
          <p:cNvSpPr/>
          <p:nvPr/>
        </p:nvSpPr>
        <p:spPr>
          <a:xfrm>
            <a:off x="8158758" y="6893957"/>
            <a:ext cx="5684520" cy="719614"/>
          </a:xfrm>
          <a:prstGeom prst="rect">
            <a:avLst/>
          </a:prstGeom>
          <a:noFill/>
          <a:ln/>
        </p:spPr>
        <p:txBody>
          <a:bodyPr wrap="square" lIns="0" tIns="0" rIns="0" bIns="0" rtlCol="0" anchor="t"/>
          <a:lstStyle/>
          <a:p>
            <a:pPr algn="l" indent="0" marL="0">
              <a:lnSpc>
                <a:spcPts val="2800"/>
              </a:lnSpc>
              <a:buNone/>
            </a:pPr>
            <a:r>
              <a:rPr lang="en-US" sz="1750" dirty="0">
                <a:solidFill>
                  <a:srgbClr val="443728"/>
                </a:solidFill>
                <a:latin typeface="Open Sans" pitchFamily="34" charset="0"/>
                <a:ea typeface="Open Sans" pitchFamily="34" charset="-122"/>
                <a:cs typeface="Open Sans" pitchFamily="34" charset="-120"/>
              </a:rPr>
              <a:t>Streamlines code structure without changing functionality.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539960"/>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Introduction to Java</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Definition</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Java is a high-level, class-based, object-oriented programming language.</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Platform Independence</a:t>
            </a:r>
            <a:endParaRPr lang="en-US" sz="2200" dirty="0"/>
          </a:p>
        </p:txBody>
      </p:sp>
      <p:sp>
        <p:nvSpPr>
          <p:cNvPr id="6" name="Text 4"/>
          <p:cNvSpPr/>
          <p:nvPr/>
        </p:nvSpPr>
        <p:spPr>
          <a:xfrm>
            <a:off x="5332928" y="4396859"/>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Java is platform independent due to the Java Virtual Machine (JVM).</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Common Uses</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Java is used for enterprise applications and Android development.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42236"/>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Java Components</a:t>
            </a:r>
            <a:endParaRPr lang="en-US" sz="4450" dirty="0"/>
          </a:p>
        </p:txBody>
      </p:sp>
      <p:pic>
        <p:nvPicPr>
          <p:cNvPr id="3" name="Image 0" descr="preencoded.png">    </p:cNvPr>
          <p:cNvPicPr>
            <a:picLocks noChangeAspect="1"/>
          </p:cNvPicPr>
          <p:nvPr/>
        </p:nvPicPr>
        <p:blipFill>
          <a:blip r:embed="rId1"/>
          <a:stretch>
            <a:fillRect/>
          </a:stretch>
        </p:blipFill>
        <p:spPr>
          <a:xfrm>
            <a:off x="3402330" y="3574494"/>
            <a:ext cx="7825621" cy="7825621"/>
          </a:xfrm>
          <a:prstGeom prst="rect">
            <a:avLst/>
          </a:prstGeom>
        </p:spPr>
      </p:pic>
      <p:sp>
        <p:nvSpPr>
          <p:cNvPr id="4" name="Text 1"/>
          <p:cNvSpPr/>
          <p:nvPr/>
        </p:nvSpPr>
        <p:spPr>
          <a:xfrm>
            <a:off x="4582239" y="5780723"/>
            <a:ext cx="382667" cy="478393"/>
          </a:xfrm>
          <a:prstGeom prst="rect">
            <a:avLst/>
          </a:prstGeom>
          <a:noFill/>
          <a:ln/>
        </p:spPr>
        <p:txBody>
          <a:bodyPr wrap="none" lIns="0" tIns="0" rIns="0" bIns="0" rtlCol="0" anchor="t"/>
          <a:lstStyle/>
          <a:p>
            <a:pPr algn="l" indent="0" marL="0">
              <a:lnSpc>
                <a:spcPts val="4800"/>
              </a:lnSpc>
              <a:buNone/>
            </a:pPr>
            <a:r>
              <a:rPr lang="en-US" sz="3000" b="1" dirty="0">
                <a:solidFill>
                  <a:srgbClr val="443728"/>
                </a:solidFill>
                <a:latin typeface="Crimson Pro Bold" pitchFamily="34" charset="0"/>
                <a:ea typeface="Crimson Pro Bold" pitchFamily="34" charset="-122"/>
                <a:cs typeface="Crimson Pro Bold" pitchFamily="34" charset="-120"/>
              </a:rPr>
              <a:t>1</a:t>
            </a:r>
            <a:endParaRPr lang="en-US" sz="3000" dirty="0"/>
          </a:p>
        </p:txBody>
      </p:sp>
      <p:pic>
        <p:nvPicPr>
          <p:cNvPr id="5" name="Image 1" descr="preencoded.png">    </p:cNvPr>
          <p:cNvPicPr>
            <a:picLocks noChangeAspect="1"/>
          </p:cNvPicPr>
          <p:nvPr/>
        </p:nvPicPr>
        <p:blipFill>
          <a:blip r:embed="rId2"/>
          <a:stretch>
            <a:fillRect/>
          </a:stretch>
        </p:blipFill>
        <p:spPr>
          <a:xfrm>
            <a:off x="3402330" y="3574494"/>
            <a:ext cx="7825621" cy="7825621"/>
          </a:xfrm>
          <a:prstGeom prst="rect">
            <a:avLst/>
          </a:prstGeom>
        </p:spPr>
      </p:pic>
      <p:sp>
        <p:nvSpPr>
          <p:cNvPr id="6" name="Text 2"/>
          <p:cNvSpPr/>
          <p:nvPr/>
        </p:nvSpPr>
        <p:spPr>
          <a:xfrm>
            <a:off x="7123748" y="4313396"/>
            <a:ext cx="382667" cy="478393"/>
          </a:xfrm>
          <a:prstGeom prst="rect">
            <a:avLst/>
          </a:prstGeom>
          <a:noFill/>
          <a:ln/>
        </p:spPr>
        <p:txBody>
          <a:bodyPr wrap="none" lIns="0" tIns="0" rIns="0" bIns="0" rtlCol="0" anchor="t"/>
          <a:lstStyle/>
          <a:p>
            <a:pPr algn="l" indent="0" marL="0">
              <a:lnSpc>
                <a:spcPts val="4800"/>
              </a:lnSpc>
              <a:buNone/>
            </a:pPr>
            <a:r>
              <a:rPr lang="en-US" sz="3000" b="1" dirty="0">
                <a:solidFill>
                  <a:srgbClr val="443728"/>
                </a:solidFill>
                <a:latin typeface="Crimson Pro Bold" pitchFamily="34" charset="0"/>
                <a:ea typeface="Crimson Pro Bold" pitchFamily="34" charset="-122"/>
                <a:cs typeface="Crimson Pro Bold" pitchFamily="34" charset="-120"/>
              </a:rPr>
              <a:t>2</a:t>
            </a:r>
            <a:endParaRPr lang="en-US" sz="3000" dirty="0"/>
          </a:p>
        </p:txBody>
      </p:sp>
      <p:pic>
        <p:nvPicPr>
          <p:cNvPr id="7" name="Image 2" descr="preencoded.png">    </p:cNvPr>
          <p:cNvPicPr>
            <a:picLocks noChangeAspect="1"/>
          </p:cNvPicPr>
          <p:nvPr/>
        </p:nvPicPr>
        <p:blipFill>
          <a:blip r:embed="rId3"/>
          <a:stretch>
            <a:fillRect/>
          </a:stretch>
        </p:blipFill>
        <p:spPr>
          <a:xfrm>
            <a:off x="3402330" y="3574494"/>
            <a:ext cx="7825621" cy="7825621"/>
          </a:xfrm>
          <a:prstGeom prst="rect">
            <a:avLst/>
          </a:prstGeom>
        </p:spPr>
      </p:pic>
      <p:sp>
        <p:nvSpPr>
          <p:cNvPr id="8" name="Text 3"/>
          <p:cNvSpPr/>
          <p:nvPr/>
        </p:nvSpPr>
        <p:spPr>
          <a:xfrm>
            <a:off x="9665137" y="5780723"/>
            <a:ext cx="382667" cy="478393"/>
          </a:xfrm>
          <a:prstGeom prst="rect">
            <a:avLst/>
          </a:prstGeom>
          <a:noFill/>
          <a:ln/>
        </p:spPr>
        <p:txBody>
          <a:bodyPr wrap="none" lIns="0" tIns="0" rIns="0" bIns="0" rtlCol="0" anchor="t"/>
          <a:lstStyle/>
          <a:p>
            <a:pPr algn="l" indent="0" marL="0">
              <a:lnSpc>
                <a:spcPts val="4800"/>
              </a:lnSpc>
              <a:buNone/>
            </a:pPr>
            <a:r>
              <a:rPr lang="en-US" sz="3000" b="1" dirty="0">
                <a:solidFill>
                  <a:srgbClr val="443728"/>
                </a:solidFill>
                <a:latin typeface="Crimson Pro Bold" pitchFamily="34" charset="0"/>
                <a:ea typeface="Crimson Pro Bold" pitchFamily="34" charset="-122"/>
                <a:cs typeface="Crimson Pro Bold" pitchFamily="34" charset="-120"/>
              </a:rPr>
              <a:t>3</a:t>
            </a:r>
            <a:endParaRPr lang="en-US" sz="3000" dirty="0"/>
          </a:p>
        </p:txBody>
      </p:sp>
      <p:sp>
        <p:nvSpPr>
          <p:cNvPr id="9" name="Text 4"/>
          <p:cNvSpPr/>
          <p:nvPr/>
        </p:nvSpPr>
        <p:spPr>
          <a:xfrm>
            <a:off x="1436489" y="3078361"/>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JDK</a:t>
            </a:r>
            <a:endParaRPr lang="en-US" sz="2200" dirty="0"/>
          </a:p>
        </p:txBody>
      </p:sp>
      <p:sp>
        <p:nvSpPr>
          <p:cNvPr id="10" name="Text 5"/>
          <p:cNvSpPr/>
          <p:nvPr/>
        </p:nvSpPr>
        <p:spPr>
          <a:xfrm>
            <a:off x="793790" y="3568779"/>
            <a:ext cx="4120753" cy="725805"/>
          </a:xfrm>
          <a:prstGeom prst="rect">
            <a:avLst/>
          </a:prstGeom>
          <a:noFill/>
          <a:ln/>
        </p:spPr>
        <p:txBody>
          <a:bodyPr wrap="square" lIns="0" tIns="0" rIns="0" bIns="0" rtlCol="0" anchor="t"/>
          <a:lstStyle/>
          <a:p>
            <a:pPr algn="ct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Tools to develop, compile, and debug Java code.</a:t>
            </a:r>
            <a:endParaRPr lang="en-US" sz="1750" dirty="0"/>
          </a:p>
        </p:txBody>
      </p:sp>
      <p:sp>
        <p:nvSpPr>
          <p:cNvPr id="11" name="Text 6"/>
          <p:cNvSpPr/>
          <p:nvPr/>
        </p:nvSpPr>
        <p:spPr>
          <a:xfrm>
            <a:off x="5897523" y="1904643"/>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JRE</a:t>
            </a:r>
            <a:endParaRPr lang="en-US" sz="2200" dirty="0"/>
          </a:p>
        </p:txBody>
      </p:sp>
      <p:sp>
        <p:nvSpPr>
          <p:cNvPr id="12" name="Text 7"/>
          <p:cNvSpPr/>
          <p:nvPr/>
        </p:nvSpPr>
        <p:spPr>
          <a:xfrm>
            <a:off x="5254704" y="2395061"/>
            <a:ext cx="4120872" cy="725805"/>
          </a:xfrm>
          <a:prstGeom prst="rect">
            <a:avLst/>
          </a:prstGeom>
          <a:noFill/>
          <a:ln/>
        </p:spPr>
        <p:txBody>
          <a:bodyPr wrap="square" lIns="0" tIns="0" rIns="0" bIns="0" rtlCol="0" anchor="t"/>
          <a:lstStyle/>
          <a:p>
            <a:pPr algn="ct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Minimum requirements for executing Java applications.</a:t>
            </a:r>
            <a:endParaRPr lang="en-US" sz="1750" dirty="0"/>
          </a:p>
        </p:txBody>
      </p:sp>
      <p:sp>
        <p:nvSpPr>
          <p:cNvPr id="13" name="Text 8"/>
          <p:cNvSpPr/>
          <p:nvPr/>
        </p:nvSpPr>
        <p:spPr>
          <a:xfrm>
            <a:off x="10358557" y="3078361"/>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JVM</a:t>
            </a:r>
            <a:endParaRPr lang="en-US" sz="2200" dirty="0"/>
          </a:p>
        </p:txBody>
      </p:sp>
      <p:sp>
        <p:nvSpPr>
          <p:cNvPr id="14" name="Text 9"/>
          <p:cNvSpPr/>
          <p:nvPr/>
        </p:nvSpPr>
        <p:spPr>
          <a:xfrm>
            <a:off x="9715738" y="3568779"/>
            <a:ext cx="4120872" cy="725805"/>
          </a:xfrm>
          <a:prstGeom prst="rect">
            <a:avLst/>
          </a:prstGeom>
          <a:noFill/>
          <a:ln/>
        </p:spPr>
        <p:txBody>
          <a:bodyPr wrap="square" lIns="0" tIns="0" rIns="0" bIns="0" rtlCol="0" anchor="t"/>
          <a:lstStyle/>
          <a:p>
            <a:pPr algn="ct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Abstract machine to run Java programs, converts bytecode.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68561"/>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Core Java Concepts</a:t>
            </a:r>
            <a:endParaRPr lang="en-US" sz="4450" dirty="0"/>
          </a:p>
        </p:txBody>
      </p:sp>
      <p:pic>
        <p:nvPicPr>
          <p:cNvPr id="4" name="Image 1" descr="preencoded.png">    </p:cNvPr>
          <p:cNvPicPr>
            <a:picLocks noChangeAspect="1"/>
          </p:cNvPicPr>
          <p:nvPr/>
        </p:nvPicPr>
        <p:blipFill>
          <a:blip r:embed="rId2"/>
          <a:stretch>
            <a:fillRect/>
          </a:stretch>
        </p:blipFill>
        <p:spPr>
          <a:xfrm>
            <a:off x="793790" y="1917502"/>
            <a:ext cx="1134070" cy="1360884"/>
          </a:xfrm>
          <a:prstGeom prst="rect">
            <a:avLst/>
          </a:prstGeom>
        </p:spPr>
      </p:pic>
      <p:sp>
        <p:nvSpPr>
          <p:cNvPr id="5" name="Text 1"/>
          <p:cNvSpPr/>
          <p:nvPr/>
        </p:nvSpPr>
        <p:spPr>
          <a:xfrm>
            <a:off x="2268022" y="214431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OOP</a:t>
            </a:r>
            <a:endParaRPr lang="en-US" sz="2200" dirty="0"/>
          </a:p>
        </p:txBody>
      </p:sp>
      <p:sp>
        <p:nvSpPr>
          <p:cNvPr id="6" name="Text 2"/>
          <p:cNvSpPr/>
          <p:nvPr/>
        </p:nvSpPr>
        <p:spPr>
          <a:xfrm>
            <a:off x="2268022" y="2634734"/>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Encapsulation, inheritance, polymorphism.</a:t>
            </a:r>
            <a:endParaRPr lang="en-US" sz="1750" dirty="0"/>
          </a:p>
        </p:txBody>
      </p:sp>
      <p:pic>
        <p:nvPicPr>
          <p:cNvPr id="7" name="Image 2" descr="preencoded.png">    </p:cNvPr>
          <p:cNvPicPr>
            <a:picLocks noChangeAspect="1"/>
          </p:cNvPicPr>
          <p:nvPr/>
        </p:nvPicPr>
        <p:blipFill>
          <a:blip r:embed="rId3"/>
          <a:stretch>
            <a:fillRect/>
          </a:stretch>
        </p:blipFill>
        <p:spPr>
          <a:xfrm>
            <a:off x="793790" y="3278386"/>
            <a:ext cx="1134070" cy="1360884"/>
          </a:xfrm>
          <a:prstGeom prst="rect">
            <a:avLst/>
          </a:prstGeom>
        </p:spPr>
      </p:pic>
      <p:sp>
        <p:nvSpPr>
          <p:cNvPr id="8" name="Text 3"/>
          <p:cNvSpPr/>
          <p:nvPr/>
        </p:nvSpPr>
        <p:spPr>
          <a:xfrm>
            <a:off x="2268022" y="350520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Classes &amp; Objects</a:t>
            </a:r>
            <a:endParaRPr lang="en-US" sz="2200" dirty="0"/>
          </a:p>
        </p:txBody>
      </p:sp>
      <p:sp>
        <p:nvSpPr>
          <p:cNvPr id="9" name="Text 4"/>
          <p:cNvSpPr/>
          <p:nvPr/>
        </p:nvSpPr>
        <p:spPr>
          <a:xfrm>
            <a:off x="2268022" y="3995618"/>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Blueprints for creating objects.</a:t>
            </a:r>
            <a:endParaRPr lang="en-US" sz="1750" dirty="0"/>
          </a:p>
        </p:txBody>
      </p:sp>
      <p:pic>
        <p:nvPicPr>
          <p:cNvPr id="10" name="Image 3" descr="preencoded.png">    </p:cNvPr>
          <p:cNvPicPr>
            <a:picLocks noChangeAspect="1"/>
          </p:cNvPicPr>
          <p:nvPr/>
        </p:nvPicPr>
        <p:blipFill>
          <a:blip r:embed="rId4"/>
          <a:stretch>
            <a:fillRect/>
          </a:stretch>
        </p:blipFill>
        <p:spPr>
          <a:xfrm>
            <a:off x="793790" y="4639270"/>
            <a:ext cx="1134070" cy="1360884"/>
          </a:xfrm>
          <a:prstGeom prst="rect">
            <a:avLst/>
          </a:prstGeom>
        </p:spPr>
      </p:pic>
      <p:sp>
        <p:nvSpPr>
          <p:cNvPr id="11" name="Text 5"/>
          <p:cNvSpPr/>
          <p:nvPr/>
        </p:nvSpPr>
        <p:spPr>
          <a:xfrm>
            <a:off x="2268022" y="486608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Data Types</a:t>
            </a:r>
            <a:endParaRPr lang="en-US" sz="2200" dirty="0"/>
          </a:p>
        </p:txBody>
      </p:sp>
      <p:sp>
        <p:nvSpPr>
          <p:cNvPr id="12" name="Text 6"/>
          <p:cNvSpPr/>
          <p:nvPr/>
        </p:nvSpPr>
        <p:spPr>
          <a:xfrm>
            <a:off x="2268022" y="5356503"/>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Primitive and reference types.</a:t>
            </a:r>
            <a:endParaRPr lang="en-US" sz="1750" dirty="0"/>
          </a:p>
        </p:txBody>
      </p:sp>
      <p:pic>
        <p:nvPicPr>
          <p:cNvPr id="13" name="Image 4" descr="preencoded.png">    </p:cNvPr>
          <p:cNvPicPr>
            <a:picLocks noChangeAspect="1"/>
          </p:cNvPicPr>
          <p:nvPr/>
        </p:nvPicPr>
        <p:blipFill>
          <a:blip r:embed="rId5"/>
          <a:stretch>
            <a:fillRect/>
          </a:stretch>
        </p:blipFill>
        <p:spPr>
          <a:xfrm>
            <a:off x="793790" y="6000155"/>
            <a:ext cx="1134070" cy="1360884"/>
          </a:xfrm>
          <a:prstGeom prst="rect">
            <a:avLst/>
          </a:prstGeom>
        </p:spPr>
      </p:pic>
      <p:sp>
        <p:nvSpPr>
          <p:cNvPr id="14" name="Text 7"/>
          <p:cNvSpPr/>
          <p:nvPr/>
        </p:nvSpPr>
        <p:spPr>
          <a:xfrm>
            <a:off x="2268022" y="622696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Control Flow</a:t>
            </a:r>
            <a:endParaRPr lang="en-US" sz="2200" dirty="0"/>
          </a:p>
        </p:txBody>
      </p:sp>
      <p:sp>
        <p:nvSpPr>
          <p:cNvPr id="15" name="Text 8"/>
          <p:cNvSpPr/>
          <p:nvPr/>
        </p:nvSpPr>
        <p:spPr>
          <a:xfrm>
            <a:off x="2268022" y="6717387"/>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Conditional statements and loops.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03033"/>
            <a:ext cx="5962174" cy="708779"/>
          </a:xfrm>
          <a:prstGeom prst="rect">
            <a:avLst/>
          </a:prstGeom>
          <a:noFill/>
          <a:ln/>
        </p:spPr>
        <p:txBody>
          <a:bodyPr wrap="none" lIns="0" tIns="0" rIns="0" bIns="0" rtlCol="0" anchor="t"/>
          <a:lstStyle/>
          <a:p>
            <a:pPr algn="l"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Advantages of Using Java</a:t>
            </a:r>
            <a:endParaRPr lang="en-US" sz="4450" dirty="0"/>
          </a:p>
        </p:txBody>
      </p:sp>
      <p:sp>
        <p:nvSpPr>
          <p:cNvPr id="4" name="Shape 1"/>
          <p:cNvSpPr/>
          <p:nvPr/>
        </p:nvSpPr>
        <p:spPr>
          <a:xfrm>
            <a:off x="6535341" y="2451973"/>
            <a:ext cx="30480" cy="4374475"/>
          </a:xfrm>
          <a:prstGeom prst="roundRect">
            <a:avLst>
              <a:gd name="adj" fmla="val 312558"/>
            </a:avLst>
          </a:prstGeom>
          <a:solidFill>
            <a:srgbClr val="D1C8C6"/>
          </a:solidFill>
          <a:ln/>
        </p:spPr>
      </p:sp>
      <p:sp>
        <p:nvSpPr>
          <p:cNvPr id="5" name="Shape 2"/>
          <p:cNvSpPr/>
          <p:nvPr/>
        </p:nvSpPr>
        <p:spPr>
          <a:xfrm>
            <a:off x="6760012" y="2947035"/>
            <a:ext cx="680442" cy="30480"/>
          </a:xfrm>
          <a:prstGeom prst="roundRect">
            <a:avLst>
              <a:gd name="adj" fmla="val 312558"/>
            </a:avLst>
          </a:prstGeom>
          <a:solidFill>
            <a:srgbClr val="D1C8C6"/>
          </a:solidFill>
          <a:ln/>
        </p:spPr>
      </p:sp>
      <p:sp>
        <p:nvSpPr>
          <p:cNvPr id="6" name="Shape 3"/>
          <p:cNvSpPr/>
          <p:nvPr/>
        </p:nvSpPr>
        <p:spPr>
          <a:xfrm>
            <a:off x="6280190" y="2707124"/>
            <a:ext cx="510302" cy="510302"/>
          </a:xfrm>
          <a:prstGeom prst="roundRect">
            <a:avLst>
              <a:gd name="adj" fmla="val 18669"/>
            </a:avLst>
          </a:prstGeom>
          <a:solidFill>
            <a:srgbClr val="EBE2E0"/>
          </a:solidFill>
          <a:ln w="7620">
            <a:solidFill>
              <a:srgbClr val="D1C8C6"/>
            </a:solidFill>
            <a:prstDash val="solid"/>
          </a:ln>
        </p:spPr>
      </p:sp>
      <p:sp>
        <p:nvSpPr>
          <p:cNvPr id="7" name="Text 4"/>
          <p:cNvSpPr/>
          <p:nvPr/>
        </p:nvSpPr>
        <p:spPr>
          <a:xfrm>
            <a:off x="6365260" y="2749629"/>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1</a:t>
            </a:r>
            <a:endParaRPr lang="en-US" sz="2650" dirty="0"/>
          </a:p>
        </p:txBody>
      </p:sp>
      <p:sp>
        <p:nvSpPr>
          <p:cNvPr id="8" name="Text 5"/>
          <p:cNvSpPr/>
          <p:nvPr/>
        </p:nvSpPr>
        <p:spPr>
          <a:xfrm>
            <a:off x="7669411" y="267878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Platform Independence</a:t>
            </a:r>
            <a:endParaRPr lang="en-US" sz="2200" dirty="0"/>
          </a:p>
        </p:txBody>
      </p:sp>
      <p:sp>
        <p:nvSpPr>
          <p:cNvPr id="9" name="Text 6"/>
          <p:cNvSpPr/>
          <p:nvPr/>
        </p:nvSpPr>
        <p:spPr>
          <a:xfrm>
            <a:off x="7669411" y="3169206"/>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"Write Once, Run Anywhere" (WORA)</a:t>
            </a:r>
            <a:endParaRPr lang="en-US" sz="1750" dirty="0"/>
          </a:p>
        </p:txBody>
      </p:sp>
      <p:sp>
        <p:nvSpPr>
          <p:cNvPr id="10" name="Shape 7"/>
          <p:cNvSpPr/>
          <p:nvPr/>
        </p:nvSpPr>
        <p:spPr>
          <a:xfrm>
            <a:off x="6760012" y="4480798"/>
            <a:ext cx="680442" cy="30480"/>
          </a:xfrm>
          <a:prstGeom prst="roundRect">
            <a:avLst>
              <a:gd name="adj" fmla="val 312558"/>
            </a:avLst>
          </a:prstGeom>
          <a:solidFill>
            <a:srgbClr val="D1C8C6"/>
          </a:solidFill>
          <a:ln/>
        </p:spPr>
      </p:sp>
      <p:sp>
        <p:nvSpPr>
          <p:cNvPr id="11" name="Shape 8"/>
          <p:cNvSpPr/>
          <p:nvPr/>
        </p:nvSpPr>
        <p:spPr>
          <a:xfrm>
            <a:off x="6280190" y="4240887"/>
            <a:ext cx="510302" cy="510302"/>
          </a:xfrm>
          <a:prstGeom prst="roundRect">
            <a:avLst>
              <a:gd name="adj" fmla="val 18669"/>
            </a:avLst>
          </a:prstGeom>
          <a:solidFill>
            <a:srgbClr val="EBE2E0"/>
          </a:solidFill>
          <a:ln w="7620">
            <a:solidFill>
              <a:srgbClr val="D1C8C6"/>
            </a:solidFill>
            <a:prstDash val="solid"/>
          </a:ln>
        </p:spPr>
      </p:sp>
      <p:sp>
        <p:nvSpPr>
          <p:cNvPr id="12" name="Text 9"/>
          <p:cNvSpPr/>
          <p:nvPr/>
        </p:nvSpPr>
        <p:spPr>
          <a:xfrm>
            <a:off x="6365260" y="4283393"/>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2</a:t>
            </a:r>
            <a:endParaRPr lang="en-US" sz="2650" dirty="0"/>
          </a:p>
        </p:txBody>
      </p:sp>
      <p:sp>
        <p:nvSpPr>
          <p:cNvPr id="13" name="Text 10"/>
          <p:cNvSpPr/>
          <p:nvPr/>
        </p:nvSpPr>
        <p:spPr>
          <a:xfrm>
            <a:off x="7669411" y="421255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Object-Oriented</a:t>
            </a:r>
            <a:endParaRPr lang="en-US" sz="2200" dirty="0"/>
          </a:p>
        </p:txBody>
      </p:sp>
      <p:sp>
        <p:nvSpPr>
          <p:cNvPr id="14" name="Text 11"/>
          <p:cNvSpPr/>
          <p:nvPr/>
        </p:nvSpPr>
        <p:spPr>
          <a:xfrm>
            <a:off x="7669411" y="4702969"/>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Supports modularity and code reusability.</a:t>
            </a:r>
            <a:endParaRPr lang="en-US" sz="1750" dirty="0"/>
          </a:p>
        </p:txBody>
      </p:sp>
      <p:sp>
        <p:nvSpPr>
          <p:cNvPr id="15" name="Shape 12"/>
          <p:cNvSpPr/>
          <p:nvPr/>
        </p:nvSpPr>
        <p:spPr>
          <a:xfrm>
            <a:off x="6760012" y="6014561"/>
            <a:ext cx="680442" cy="30480"/>
          </a:xfrm>
          <a:prstGeom prst="roundRect">
            <a:avLst>
              <a:gd name="adj" fmla="val 312558"/>
            </a:avLst>
          </a:prstGeom>
          <a:solidFill>
            <a:srgbClr val="D1C8C6"/>
          </a:solidFill>
          <a:ln/>
        </p:spPr>
      </p:sp>
      <p:sp>
        <p:nvSpPr>
          <p:cNvPr id="16" name="Shape 13"/>
          <p:cNvSpPr/>
          <p:nvPr/>
        </p:nvSpPr>
        <p:spPr>
          <a:xfrm>
            <a:off x="6280190" y="5774650"/>
            <a:ext cx="510302" cy="510302"/>
          </a:xfrm>
          <a:prstGeom prst="roundRect">
            <a:avLst>
              <a:gd name="adj" fmla="val 18669"/>
            </a:avLst>
          </a:prstGeom>
          <a:solidFill>
            <a:srgbClr val="EBE2E0"/>
          </a:solidFill>
          <a:ln w="7620">
            <a:solidFill>
              <a:srgbClr val="D1C8C6"/>
            </a:solidFill>
            <a:prstDash val="solid"/>
          </a:ln>
        </p:spPr>
      </p:sp>
      <p:sp>
        <p:nvSpPr>
          <p:cNvPr id="17" name="Text 14"/>
          <p:cNvSpPr/>
          <p:nvPr/>
        </p:nvSpPr>
        <p:spPr>
          <a:xfrm>
            <a:off x="6365260" y="5817156"/>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443728"/>
                </a:solidFill>
                <a:latin typeface="Crimson Pro Bold" pitchFamily="34" charset="0"/>
                <a:ea typeface="Crimson Pro Bold" pitchFamily="34" charset="-122"/>
                <a:cs typeface="Crimson Pro Bold" pitchFamily="34" charset="-120"/>
              </a:rPr>
              <a:t>3</a:t>
            </a:r>
            <a:endParaRPr lang="en-US" sz="2650" dirty="0"/>
          </a:p>
        </p:txBody>
      </p:sp>
      <p:sp>
        <p:nvSpPr>
          <p:cNvPr id="18" name="Text 15"/>
          <p:cNvSpPr/>
          <p:nvPr/>
        </p:nvSpPr>
        <p:spPr>
          <a:xfrm>
            <a:off x="7669411" y="574631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Large Community</a:t>
            </a:r>
            <a:endParaRPr lang="en-US" sz="2200" dirty="0"/>
          </a:p>
        </p:txBody>
      </p:sp>
      <p:sp>
        <p:nvSpPr>
          <p:cNvPr id="19" name="Text 16"/>
          <p:cNvSpPr/>
          <p:nvPr/>
        </p:nvSpPr>
        <p:spPr>
          <a:xfrm>
            <a:off x="7669411" y="6236732"/>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Extensive libraries and frameworks.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721412"/>
            <a:ext cx="6394609" cy="708779"/>
          </a:xfrm>
          <a:prstGeom prst="rect">
            <a:avLst/>
          </a:prstGeom>
          <a:noFill/>
          <a:ln/>
        </p:spPr>
        <p:txBody>
          <a:bodyPr wrap="none" lIns="0" tIns="0" rIns="0" bIns="0" rtlCol="0" anchor="t"/>
          <a:lstStyle/>
          <a:p>
            <a:pPr algn="l"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IDEs for Java Development</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IntelliJ IDEA</a:t>
            </a:r>
            <a:endParaRPr lang="en-US" sz="2200" dirty="0"/>
          </a:p>
        </p:txBody>
      </p:sp>
      <p:sp>
        <p:nvSpPr>
          <p:cNvPr id="4" name="Text 2"/>
          <p:cNvSpPr/>
          <p:nvPr/>
        </p:nvSpPr>
        <p:spPr>
          <a:xfrm>
            <a:off x="793790" y="4578310"/>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Advanced code completion and refactoring tools.</a:t>
            </a:r>
            <a:endParaRPr lang="en-US" sz="1750" dirty="0"/>
          </a:p>
        </p:txBody>
      </p:sp>
      <p:sp>
        <p:nvSpPr>
          <p:cNvPr id="5" name="Text 3"/>
          <p:cNvSpPr/>
          <p:nvPr/>
        </p:nvSpPr>
        <p:spPr>
          <a:xfrm>
            <a:off x="5332928" y="399716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Eclipse</a:t>
            </a:r>
            <a:endParaRPr lang="en-US" sz="2200" dirty="0"/>
          </a:p>
        </p:txBody>
      </p:sp>
      <p:sp>
        <p:nvSpPr>
          <p:cNvPr id="6" name="Text 4"/>
          <p:cNvSpPr/>
          <p:nvPr/>
        </p:nvSpPr>
        <p:spPr>
          <a:xfrm>
            <a:off x="5332928" y="4578310"/>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Versatile, open-source with strong Java support via plugins.</a:t>
            </a:r>
            <a:endParaRPr lang="en-US" sz="1750" dirty="0"/>
          </a:p>
        </p:txBody>
      </p:sp>
      <p:sp>
        <p:nvSpPr>
          <p:cNvPr id="7" name="Text 5"/>
          <p:cNvSpPr/>
          <p:nvPr/>
        </p:nvSpPr>
        <p:spPr>
          <a:xfrm>
            <a:off x="9872067" y="399716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NetBeans</a:t>
            </a:r>
            <a:endParaRPr lang="en-US" sz="2200" dirty="0"/>
          </a:p>
        </p:txBody>
      </p:sp>
      <p:sp>
        <p:nvSpPr>
          <p:cNvPr id="8" name="Text 6"/>
          <p:cNvSpPr/>
          <p:nvPr/>
        </p:nvSpPr>
        <p:spPr>
          <a:xfrm>
            <a:off x="9872067" y="4578310"/>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Integrated tools designed for Java development.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2025-03-24T13:00:39Z</dcterms:created>
  <dcterms:modified xsi:type="dcterms:W3CDTF">2025-03-24T13:00:39Z</dcterms:modified>
</cp:coreProperties>
</file>